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sldIdLst>
    <p:sldId id="256" r:id="rId2"/>
    <p:sldId id="257" r:id="rId3"/>
    <p:sldId id="258" r:id="rId4"/>
    <p:sldId id="259" r:id="rId5"/>
    <p:sldId id="260" r:id="rId6"/>
    <p:sldId id="261" r:id="rId7"/>
    <p:sldId id="262" r:id="rId8"/>
    <p:sldId id="264" r:id="rId9"/>
    <p:sldId id="26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03"/>
    <p:restoredTop sz="94718"/>
  </p:normalViewPr>
  <p:slideViewPr>
    <p:cSldViewPr snapToGrid="0">
      <p:cViewPr varScale="1">
        <p:scale>
          <a:sx n="116" d="100"/>
          <a:sy n="116" d="100"/>
        </p:scale>
        <p:origin x="208"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1/23/25</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3471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1/23/25</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764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1/23/25</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4237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1/23/25</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18008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1/23/25</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2361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1/23/25</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4717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1/23/25</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19006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1/23/25</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1048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1/23/25</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201231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1/23/25</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7140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1/23/25</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672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1/23/25</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217432945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66F2B51C-9578-EB41-A17E-FFF9D491AD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6858000"/>
            <a:chOff x="10290315" y="0"/>
            <a:chExt cx="1901686" cy="6858000"/>
          </a:xfrm>
        </p:grpSpPr>
        <p:sp>
          <p:nvSpPr>
            <p:cNvPr id="12" name="Oval 11">
              <a:extLst>
                <a:ext uri="{FF2B5EF4-FFF2-40B4-BE49-F238E27FC236}">
                  <a16:creationId xmlns:a16="http://schemas.microsoft.com/office/drawing/2014/main" id="{14E9CAEA-4CF4-D249-8127-CD2FA2018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85">
              <a:extLst>
                <a:ext uri="{FF2B5EF4-FFF2-40B4-BE49-F238E27FC236}">
                  <a16:creationId xmlns:a16="http://schemas.microsoft.com/office/drawing/2014/main" id="{E51EDD93-C3A3-DF47-BCFC-43B049E34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86">
              <a:extLst>
                <a:ext uri="{FF2B5EF4-FFF2-40B4-BE49-F238E27FC236}">
                  <a16:creationId xmlns:a16="http://schemas.microsoft.com/office/drawing/2014/main" id="{D574DB0D-896A-D649-89B1-33753E1D46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87">
              <a:extLst>
                <a:ext uri="{FF2B5EF4-FFF2-40B4-BE49-F238E27FC236}">
                  <a16:creationId xmlns:a16="http://schemas.microsoft.com/office/drawing/2014/main" id="{62256DD9-FEA3-4A40-80D1-B33F0FF15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88">
              <a:extLst>
                <a:ext uri="{FF2B5EF4-FFF2-40B4-BE49-F238E27FC236}">
                  <a16:creationId xmlns:a16="http://schemas.microsoft.com/office/drawing/2014/main" id="{534E9839-EAD7-3C49-8D10-E4BFE08208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89">
              <a:extLst>
                <a:ext uri="{FF2B5EF4-FFF2-40B4-BE49-F238E27FC236}">
                  <a16:creationId xmlns:a16="http://schemas.microsoft.com/office/drawing/2014/main" id="{DDFC3FA6-9BB5-A34E-9337-A2E9A1EED9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97">
              <a:extLst>
                <a:ext uri="{FF2B5EF4-FFF2-40B4-BE49-F238E27FC236}">
                  <a16:creationId xmlns:a16="http://schemas.microsoft.com/office/drawing/2014/main" id="{45000D9E-4AD7-5A4F-8E99-302F388C83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2515B84-3942-68EA-9E87-5DFB66365EDA}"/>
              </a:ext>
            </a:extLst>
          </p:cNvPr>
          <p:cNvSpPr>
            <a:spLocks noGrp="1"/>
          </p:cNvSpPr>
          <p:nvPr>
            <p:ph type="ctrTitle"/>
          </p:nvPr>
        </p:nvSpPr>
        <p:spPr>
          <a:xfrm>
            <a:off x="4739751" y="768334"/>
            <a:ext cx="6479629" cy="2866405"/>
          </a:xfrm>
        </p:spPr>
        <p:txBody>
          <a:bodyPr>
            <a:normAutofit/>
          </a:bodyPr>
          <a:lstStyle/>
          <a:p>
            <a:r>
              <a:rPr lang="en-US" b="0" i="0">
                <a:effectLst/>
                <a:latin typeface="-apple-system"/>
              </a:rPr>
              <a:t>Weather Trend Forecasting</a:t>
            </a:r>
            <a:endParaRPr lang="en-US" dirty="0"/>
          </a:p>
        </p:txBody>
      </p:sp>
      <p:pic>
        <p:nvPicPr>
          <p:cNvPr id="4" name="Picture 3">
            <a:extLst>
              <a:ext uri="{FF2B5EF4-FFF2-40B4-BE49-F238E27FC236}">
                <a16:creationId xmlns:a16="http://schemas.microsoft.com/office/drawing/2014/main" id="{B6C90C41-F568-5161-4153-7B827E6990EC}"/>
              </a:ext>
            </a:extLst>
          </p:cNvPr>
          <p:cNvPicPr>
            <a:picLocks noChangeAspect="1"/>
          </p:cNvPicPr>
          <p:nvPr/>
        </p:nvPicPr>
        <p:blipFill>
          <a:blip r:embed="rId2"/>
          <a:srcRect l="13298" r="46082" b="-2"/>
          <a:stretch/>
        </p:blipFill>
        <p:spPr>
          <a:xfrm>
            <a:off x="20" y="1"/>
            <a:ext cx="4173349" cy="6857999"/>
          </a:xfrm>
          <a:prstGeom prst="rect">
            <a:avLst/>
          </a:prstGeom>
        </p:spPr>
      </p:pic>
      <p:cxnSp>
        <p:nvCxnSpPr>
          <p:cNvPr id="20" name="Straight Connector 19">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39752" y="6087110"/>
            <a:ext cx="688374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Header Logo">
            <a:extLst>
              <a:ext uri="{FF2B5EF4-FFF2-40B4-BE49-F238E27FC236}">
                <a16:creationId xmlns:a16="http://schemas.microsoft.com/office/drawing/2014/main" id="{14DB3C06-77BA-5B5B-2C16-FD79EF6AD5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376" y="377873"/>
            <a:ext cx="2857804" cy="99385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B89354B-B1A4-7691-057F-B09436BCCC3E}"/>
              </a:ext>
            </a:extLst>
          </p:cNvPr>
          <p:cNvSpPr txBox="1"/>
          <p:nvPr/>
        </p:nvSpPr>
        <p:spPr>
          <a:xfrm>
            <a:off x="4739750" y="2858889"/>
            <a:ext cx="1951368" cy="369332"/>
          </a:xfrm>
          <a:prstGeom prst="rect">
            <a:avLst/>
          </a:prstGeom>
          <a:noFill/>
        </p:spPr>
        <p:txBody>
          <a:bodyPr wrap="none" rtlCol="0">
            <a:spAutoFit/>
          </a:bodyPr>
          <a:lstStyle/>
          <a:p>
            <a:r>
              <a:rPr lang="en-US" dirty="0"/>
              <a:t>- Uttam Kumar P</a:t>
            </a:r>
          </a:p>
        </p:txBody>
      </p:sp>
    </p:spTree>
    <p:extLst>
      <p:ext uri="{BB962C8B-B14F-4D97-AF65-F5344CB8AC3E}">
        <p14:creationId xmlns:p14="http://schemas.microsoft.com/office/powerpoint/2010/main" val="39609271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A00BDF4-7643-A942-A588-F24E4E09AA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2" name="Freeform 32">
              <a:extLst>
                <a:ext uri="{FF2B5EF4-FFF2-40B4-BE49-F238E27FC236}">
                  <a16:creationId xmlns:a16="http://schemas.microsoft.com/office/drawing/2014/main" id="{90B25A21-16B9-8D47-928B-2367A0B8C0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34">
              <a:extLst>
                <a:ext uri="{FF2B5EF4-FFF2-40B4-BE49-F238E27FC236}">
                  <a16:creationId xmlns:a16="http://schemas.microsoft.com/office/drawing/2014/main" id="{E5E64190-3AC0-0A48-9917-5FAE935A85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47">
              <a:extLst>
                <a:ext uri="{FF2B5EF4-FFF2-40B4-BE49-F238E27FC236}">
                  <a16:creationId xmlns:a16="http://schemas.microsoft.com/office/drawing/2014/main" id="{AE71CDB8-B430-F14E-99C8-E6AAB8E21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48">
              <a:extLst>
                <a:ext uri="{FF2B5EF4-FFF2-40B4-BE49-F238E27FC236}">
                  <a16:creationId xmlns:a16="http://schemas.microsoft.com/office/drawing/2014/main" id="{DCA37B0A-FCCC-7642-B70D-56AD50049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F14E31E4-68E3-2D11-8BCA-CA2EEA330452}"/>
              </a:ext>
            </a:extLst>
          </p:cNvPr>
          <p:cNvSpPr>
            <a:spLocks noGrp="1"/>
          </p:cNvSpPr>
          <p:nvPr>
            <p:ph type="title"/>
          </p:nvPr>
        </p:nvSpPr>
        <p:spPr>
          <a:xfrm>
            <a:off x="5224243" y="294841"/>
            <a:ext cx="6400999" cy="565573"/>
          </a:xfrm>
        </p:spPr>
        <p:txBody>
          <a:bodyPr>
            <a:normAutofit fontScale="90000"/>
          </a:bodyPr>
          <a:lstStyle/>
          <a:p>
            <a:pPr>
              <a:lnSpc>
                <a:spcPct val="90000"/>
              </a:lnSpc>
            </a:pPr>
            <a:r>
              <a:rPr lang="en-US" dirty="0"/>
              <a:t>Conclusion</a:t>
            </a:r>
            <a:br>
              <a:rPr lang="en-US" dirty="0"/>
            </a:br>
            <a:endParaRPr lang="en-US" dirty="0"/>
          </a:p>
        </p:txBody>
      </p:sp>
      <p:sp>
        <p:nvSpPr>
          <p:cNvPr id="3" name="Content Placeholder 2">
            <a:extLst>
              <a:ext uri="{FF2B5EF4-FFF2-40B4-BE49-F238E27FC236}">
                <a16:creationId xmlns:a16="http://schemas.microsoft.com/office/drawing/2014/main" id="{C2D3FBC7-9420-CBA7-C9D1-0FF7D322D163}"/>
              </a:ext>
            </a:extLst>
          </p:cNvPr>
          <p:cNvSpPr>
            <a:spLocks noGrp="1"/>
          </p:cNvSpPr>
          <p:nvPr>
            <p:ph idx="1"/>
          </p:nvPr>
        </p:nvSpPr>
        <p:spPr>
          <a:xfrm>
            <a:off x="5224243" y="1155255"/>
            <a:ext cx="6400999" cy="4734905"/>
          </a:xfrm>
        </p:spPr>
        <p:txBody>
          <a:bodyPr>
            <a:normAutofit fontScale="85000" lnSpcReduction="10000"/>
          </a:bodyPr>
          <a:lstStyle/>
          <a:p>
            <a:pPr marL="0" indent="0">
              <a:lnSpc>
                <a:spcPct val="90000"/>
              </a:lnSpc>
              <a:buNone/>
            </a:pPr>
            <a:endParaRPr lang="en-US" sz="1700" dirty="0"/>
          </a:p>
          <a:p>
            <a:pPr>
              <a:lnSpc>
                <a:spcPct val="90000"/>
              </a:lnSpc>
            </a:pPr>
            <a:r>
              <a:rPr lang="en-US" sz="3100" dirty="0"/>
              <a:t>Ultraviolet skin damaging radiation is the serious factor that is responsible for increase in the temperature. </a:t>
            </a:r>
          </a:p>
          <a:p>
            <a:pPr>
              <a:lnSpc>
                <a:spcPct val="90000"/>
              </a:lnSpc>
            </a:pPr>
            <a:endParaRPr lang="en-US" sz="3100" dirty="0"/>
          </a:p>
          <a:p>
            <a:pPr>
              <a:lnSpc>
                <a:spcPct val="90000"/>
              </a:lnSpc>
            </a:pPr>
            <a:r>
              <a:rPr lang="en-US" sz="3100" dirty="0"/>
              <a:t>After the analysis, it is recommended that Government and Environmental agencies should emphasis on reducing gas emissions, such as: Sulphur dioxide, Nitrogen dioxide, and carbon mono oxide, because in our analysis we found that these gases are highly contributing to increasing the temperature. </a:t>
            </a:r>
          </a:p>
          <a:p>
            <a:pPr>
              <a:lnSpc>
                <a:spcPct val="90000"/>
              </a:lnSpc>
            </a:pPr>
            <a:endParaRPr lang="en-US" sz="1700" dirty="0"/>
          </a:p>
        </p:txBody>
      </p:sp>
      <p:pic>
        <p:nvPicPr>
          <p:cNvPr id="5" name="Picture 4" descr="Glowing blue bubbles">
            <a:extLst>
              <a:ext uri="{FF2B5EF4-FFF2-40B4-BE49-F238E27FC236}">
                <a16:creationId xmlns:a16="http://schemas.microsoft.com/office/drawing/2014/main" id="{19489AF2-464D-CC93-63B9-787DCD239234}"/>
              </a:ext>
            </a:extLst>
          </p:cNvPr>
          <p:cNvPicPr>
            <a:picLocks noChangeAspect="1"/>
          </p:cNvPicPr>
          <p:nvPr/>
        </p:nvPicPr>
        <p:blipFill>
          <a:blip r:embed="rId2"/>
          <a:srcRect l="44025" r="17775"/>
          <a:stretch/>
        </p:blipFill>
        <p:spPr>
          <a:xfrm>
            <a:off x="20" y="1"/>
            <a:ext cx="4657325" cy="6857999"/>
          </a:xfrm>
          <a:prstGeom prst="rect">
            <a:avLst/>
          </a:prstGeom>
        </p:spPr>
      </p:pic>
      <p:cxnSp>
        <p:nvCxnSpPr>
          <p:cNvPr id="17" name="Straight Connector 16">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24243" y="6087110"/>
            <a:ext cx="6400999"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3742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5EFF8E-4987-6BDB-86DE-159DB21A84F0}"/>
              </a:ext>
            </a:extLst>
          </p:cNvPr>
          <p:cNvSpPr>
            <a:spLocks noGrp="1"/>
          </p:cNvSpPr>
          <p:nvPr>
            <p:ph type="title"/>
          </p:nvPr>
        </p:nvSpPr>
        <p:spPr>
          <a:xfrm>
            <a:off x="565150" y="770890"/>
            <a:ext cx="6037531" cy="1268984"/>
          </a:xfrm>
        </p:spPr>
        <p:txBody>
          <a:bodyPr>
            <a:normAutofit/>
          </a:bodyPr>
          <a:lstStyle/>
          <a:p>
            <a:r>
              <a:rPr lang="en-US" dirty="0"/>
              <a:t>PM Accelerator Mission</a:t>
            </a:r>
          </a:p>
        </p:txBody>
      </p:sp>
      <p:sp>
        <p:nvSpPr>
          <p:cNvPr id="3" name="Content Placeholder 2">
            <a:extLst>
              <a:ext uri="{FF2B5EF4-FFF2-40B4-BE49-F238E27FC236}">
                <a16:creationId xmlns:a16="http://schemas.microsoft.com/office/drawing/2014/main" id="{5AD4C144-29AB-9E81-92A2-AD8A7FAFAC0D}"/>
              </a:ext>
            </a:extLst>
          </p:cNvPr>
          <p:cNvSpPr>
            <a:spLocks noGrp="1"/>
          </p:cNvSpPr>
          <p:nvPr>
            <p:ph idx="1"/>
          </p:nvPr>
        </p:nvSpPr>
        <p:spPr>
          <a:xfrm>
            <a:off x="565150" y="2160016"/>
            <a:ext cx="5066001" cy="3601212"/>
          </a:xfrm>
        </p:spPr>
        <p:txBody>
          <a:bodyPr>
            <a:normAutofit/>
          </a:bodyPr>
          <a:lstStyle/>
          <a:p>
            <a:pPr marL="0" indent="0">
              <a:lnSpc>
                <a:spcPct val="90000"/>
              </a:lnSpc>
              <a:buNone/>
            </a:pPr>
            <a:r>
              <a:rPr lang="en-US" sz="2000" b="0" i="0" dirty="0">
                <a:effectLst/>
                <a:latin typeface="Raleway" pitchFamily="2" charset="0"/>
              </a:rPr>
              <a:t>By making industry-leading tools and education available to individuals from all backgrounds,</a:t>
            </a:r>
            <a:r>
              <a:rPr lang="en-US" sz="2000" b="1" i="0" dirty="0">
                <a:effectLst/>
                <a:latin typeface="Raleway" pitchFamily="2" charset="0"/>
              </a:rPr>
              <a:t> we level the playing field for future PM leaders.</a:t>
            </a:r>
            <a:r>
              <a:rPr lang="en-US" sz="2000" b="0" i="0" dirty="0">
                <a:effectLst/>
                <a:latin typeface="Raleway" pitchFamily="2" charset="0"/>
              </a:rPr>
              <a:t> This is the PM Accelerator motto, as we grant aspiring and experienced PMs what they need most – Access. We introduce you to industry leaders, </a:t>
            </a:r>
            <a:r>
              <a:rPr lang="en-US" sz="2000" b="1" i="0" dirty="0">
                <a:effectLst/>
                <a:latin typeface="Raleway" pitchFamily="2" charset="0"/>
              </a:rPr>
              <a:t>surround you with the right PM ecosystem</a:t>
            </a:r>
            <a:r>
              <a:rPr lang="en-US" sz="2000" b="0" i="0" dirty="0">
                <a:effectLst/>
                <a:latin typeface="Raleway" pitchFamily="2" charset="0"/>
              </a:rPr>
              <a:t>, and discover the new world of AI product management skills.</a:t>
            </a:r>
            <a:endParaRPr lang="en-US" sz="2000" dirty="0"/>
          </a:p>
        </p:txBody>
      </p:sp>
      <p:cxnSp>
        <p:nvCxnSpPr>
          <p:cNvPr id="10" name="Straight Connector 9">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A6B8E30F-B99D-4646-9EF5-E882312911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13" name="Oval 12">
              <a:extLst>
                <a:ext uri="{FF2B5EF4-FFF2-40B4-BE49-F238E27FC236}">
                  <a16:creationId xmlns:a16="http://schemas.microsoft.com/office/drawing/2014/main" id="{A1C049F8-6165-664F-BADB-1D3E160D8B60}"/>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35">
              <a:extLst>
                <a:ext uri="{FF2B5EF4-FFF2-40B4-BE49-F238E27FC236}">
                  <a16:creationId xmlns:a16="http://schemas.microsoft.com/office/drawing/2014/main" id="{2E4AA6C4-5F76-644E-AC9E-49DAAAE1A7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36">
              <a:extLst>
                <a:ext uri="{FF2B5EF4-FFF2-40B4-BE49-F238E27FC236}">
                  <a16:creationId xmlns:a16="http://schemas.microsoft.com/office/drawing/2014/main" id="{D0F1BCD1-5174-9442-BC14-098FC8F28B1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Oval 15">
              <a:extLst>
                <a:ext uri="{FF2B5EF4-FFF2-40B4-BE49-F238E27FC236}">
                  <a16:creationId xmlns:a16="http://schemas.microsoft.com/office/drawing/2014/main" id="{7C38B8C2-7FF9-B545-9383-9D2F10BD0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93FAB827-9785-0646-88AC-6BAB2FF0FC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5964466-BB35-554E-96AB-6C03B29122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65">
              <a:extLst>
                <a:ext uri="{FF2B5EF4-FFF2-40B4-BE49-F238E27FC236}">
                  <a16:creationId xmlns:a16="http://schemas.microsoft.com/office/drawing/2014/main" id="{581755C1-0C03-D548-A87C-5D91A00D8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66">
              <a:extLst>
                <a:ext uri="{FF2B5EF4-FFF2-40B4-BE49-F238E27FC236}">
                  <a16:creationId xmlns:a16="http://schemas.microsoft.com/office/drawing/2014/main" id="{9CE6EA07-B7C1-7E40-B170-85C1AE7CD13C}"/>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Oval 20">
              <a:extLst>
                <a:ext uri="{FF2B5EF4-FFF2-40B4-BE49-F238E27FC236}">
                  <a16:creationId xmlns:a16="http://schemas.microsoft.com/office/drawing/2014/main" id="{482C64DB-7165-BA4D-B240-B831F7326A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8185AC8F-33E2-6F45-BB99-45AB0771E2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3FE600A1-9FA9-7D44-B151-6D85236CA5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BB8B046A-AEB0-9A43-97BF-9D01EFB101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71">
              <a:extLst>
                <a:ext uri="{FF2B5EF4-FFF2-40B4-BE49-F238E27FC236}">
                  <a16:creationId xmlns:a16="http://schemas.microsoft.com/office/drawing/2014/main" id="{793800D8-E4A7-D744-AA8A-394F662113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72">
              <a:extLst>
                <a:ext uri="{FF2B5EF4-FFF2-40B4-BE49-F238E27FC236}">
                  <a16:creationId xmlns:a16="http://schemas.microsoft.com/office/drawing/2014/main" id="{8FAF8097-8120-3F48-B883-BACD6450D13B}"/>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Oval 26">
              <a:extLst>
                <a:ext uri="{FF2B5EF4-FFF2-40B4-BE49-F238E27FC236}">
                  <a16:creationId xmlns:a16="http://schemas.microsoft.com/office/drawing/2014/main" id="{E2640769-9D0C-714C-B41F-F0AF3CB0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5AC7D7C4-C7E0-BE49-B797-AB72BC5414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C127D504-2340-9144-A0C0-BC4BBEA09D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76">
              <a:extLst>
                <a:ext uri="{FF2B5EF4-FFF2-40B4-BE49-F238E27FC236}">
                  <a16:creationId xmlns:a16="http://schemas.microsoft.com/office/drawing/2014/main" id="{8266C3BD-4E61-0646-9AA7-5CB786EC27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77">
              <a:extLst>
                <a:ext uri="{FF2B5EF4-FFF2-40B4-BE49-F238E27FC236}">
                  <a16:creationId xmlns:a16="http://schemas.microsoft.com/office/drawing/2014/main" id="{8AEAEE9B-E0B2-D14E-87FD-388F8C496A74}"/>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78">
              <a:extLst>
                <a:ext uri="{FF2B5EF4-FFF2-40B4-BE49-F238E27FC236}">
                  <a16:creationId xmlns:a16="http://schemas.microsoft.com/office/drawing/2014/main" id="{1E54CFED-A4D5-7C47-AB58-4F813D231C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79">
              <a:extLst>
                <a:ext uri="{FF2B5EF4-FFF2-40B4-BE49-F238E27FC236}">
                  <a16:creationId xmlns:a16="http://schemas.microsoft.com/office/drawing/2014/main" id="{FF46DF3B-97DE-804E-9D8F-E9A00C5953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80">
              <a:extLst>
                <a:ext uri="{FF2B5EF4-FFF2-40B4-BE49-F238E27FC236}">
                  <a16:creationId xmlns:a16="http://schemas.microsoft.com/office/drawing/2014/main" id="{44486747-B3FE-184E-912A-43A38A3AC2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81">
              <a:extLst>
                <a:ext uri="{FF2B5EF4-FFF2-40B4-BE49-F238E27FC236}">
                  <a16:creationId xmlns:a16="http://schemas.microsoft.com/office/drawing/2014/main" id="{CB033255-FCDE-3345-AD92-D9BC51A26B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82">
              <a:extLst>
                <a:ext uri="{FF2B5EF4-FFF2-40B4-BE49-F238E27FC236}">
                  <a16:creationId xmlns:a16="http://schemas.microsoft.com/office/drawing/2014/main" id="{97033299-E214-9A47-95E6-703624E27C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9284871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A00BDF4-7643-A942-A588-F24E4E09AA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2" name="Freeform 32">
              <a:extLst>
                <a:ext uri="{FF2B5EF4-FFF2-40B4-BE49-F238E27FC236}">
                  <a16:creationId xmlns:a16="http://schemas.microsoft.com/office/drawing/2014/main" id="{90B25A21-16B9-8D47-928B-2367A0B8C0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34">
              <a:extLst>
                <a:ext uri="{FF2B5EF4-FFF2-40B4-BE49-F238E27FC236}">
                  <a16:creationId xmlns:a16="http://schemas.microsoft.com/office/drawing/2014/main" id="{E5E64190-3AC0-0A48-9917-5FAE935A85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47">
              <a:extLst>
                <a:ext uri="{FF2B5EF4-FFF2-40B4-BE49-F238E27FC236}">
                  <a16:creationId xmlns:a16="http://schemas.microsoft.com/office/drawing/2014/main" id="{AE71CDB8-B430-F14E-99C8-E6AAB8E21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48">
              <a:extLst>
                <a:ext uri="{FF2B5EF4-FFF2-40B4-BE49-F238E27FC236}">
                  <a16:creationId xmlns:a16="http://schemas.microsoft.com/office/drawing/2014/main" id="{DCA37B0A-FCCC-7642-B70D-56AD50049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F2F73F45-FB1B-7DFA-1E23-9DD79A22F3E5}"/>
              </a:ext>
            </a:extLst>
          </p:cNvPr>
          <p:cNvSpPr>
            <a:spLocks noGrp="1"/>
          </p:cNvSpPr>
          <p:nvPr>
            <p:ph type="title"/>
          </p:nvPr>
        </p:nvSpPr>
        <p:spPr>
          <a:xfrm>
            <a:off x="5224243" y="770890"/>
            <a:ext cx="6400999" cy="1268984"/>
          </a:xfrm>
        </p:spPr>
        <p:txBody>
          <a:bodyPr>
            <a:normAutofit/>
          </a:bodyPr>
          <a:lstStyle/>
          <a:p>
            <a:pPr>
              <a:lnSpc>
                <a:spcPct val="90000"/>
              </a:lnSpc>
            </a:pPr>
            <a:r>
              <a:rPr lang="en-US" sz="2800"/>
              <a:t>Data cleaning and preprocessing</a:t>
            </a:r>
            <a:br>
              <a:rPr lang="en-US" sz="2800"/>
            </a:br>
            <a:endParaRPr lang="en-US" sz="2800"/>
          </a:p>
        </p:txBody>
      </p:sp>
      <p:sp>
        <p:nvSpPr>
          <p:cNvPr id="3" name="Content Placeholder 2">
            <a:extLst>
              <a:ext uri="{FF2B5EF4-FFF2-40B4-BE49-F238E27FC236}">
                <a16:creationId xmlns:a16="http://schemas.microsoft.com/office/drawing/2014/main" id="{C33C7FDE-640E-521E-0A81-E5454D0C3B73}"/>
              </a:ext>
            </a:extLst>
          </p:cNvPr>
          <p:cNvSpPr>
            <a:spLocks noGrp="1"/>
          </p:cNvSpPr>
          <p:nvPr>
            <p:ph idx="1"/>
          </p:nvPr>
        </p:nvSpPr>
        <p:spPr>
          <a:xfrm>
            <a:off x="5224243" y="2160016"/>
            <a:ext cx="6400999" cy="3601212"/>
          </a:xfrm>
        </p:spPr>
        <p:txBody>
          <a:bodyPr>
            <a:normAutofit/>
          </a:bodyPr>
          <a:lstStyle/>
          <a:p>
            <a:pPr>
              <a:lnSpc>
                <a:spcPct val="90000"/>
              </a:lnSpc>
            </a:pPr>
            <a:r>
              <a:rPr lang="en-US" sz="2200" dirty="0"/>
              <a:t>Grouping the data based on country and location name, if the count is lower than 25</a:t>
            </a:r>
            <a:r>
              <a:rPr lang="en-US" sz="2200" baseline="30000" dirty="0"/>
              <a:t>th</a:t>
            </a:r>
            <a:r>
              <a:rPr lang="en-US" sz="2200" dirty="0"/>
              <a:t> percentile, they are dropped. </a:t>
            </a:r>
          </a:p>
          <a:p>
            <a:pPr>
              <a:lnSpc>
                <a:spcPct val="90000"/>
              </a:lnSpc>
            </a:pPr>
            <a:r>
              <a:rPr lang="en-US" sz="2200" dirty="0"/>
              <a:t>Nulls and duplicates are checked, however there are no nulls and updates. </a:t>
            </a:r>
          </a:p>
          <a:p>
            <a:pPr>
              <a:lnSpc>
                <a:spcPct val="90000"/>
              </a:lnSpc>
            </a:pPr>
            <a:r>
              <a:rPr lang="en-US" sz="2200" dirty="0"/>
              <a:t>Last updated is converted to datetime.</a:t>
            </a:r>
          </a:p>
          <a:p>
            <a:pPr>
              <a:lnSpc>
                <a:spcPct val="90000"/>
              </a:lnSpc>
            </a:pPr>
            <a:r>
              <a:rPr lang="en-US" sz="2200" dirty="0"/>
              <a:t>Featured engineered columns like year, month, day, hour, day of week.</a:t>
            </a:r>
          </a:p>
          <a:p>
            <a:pPr>
              <a:lnSpc>
                <a:spcPct val="90000"/>
              </a:lnSpc>
            </a:pPr>
            <a:endParaRPr lang="en-US" sz="2200" dirty="0"/>
          </a:p>
          <a:p>
            <a:pPr marL="0" indent="0">
              <a:lnSpc>
                <a:spcPct val="90000"/>
              </a:lnSpc>
              <a:buNone/>
            </a:pPr>
            <a:endParaRPr lang="en-US" sz="2200" dirty="0"/>
          </a:p>
        </p:txBody>
      </p:sp>
      <p:pic>
        <p:nvPicPr>
          <p:cNvPr id="5" name="Picture 4" descr="Different numbers in 3D">
            <a:extLst>
              <a:ext uri="{FF2B5EF4-FFF2-40B4-BE49-F238E27FC236}">
                <a16:creationId xmlns:a16="http://schemas.microsoft.com/office/drawing/2014/main" id="{3C60A1FE-8CDF-A520-FA5F-72EC1E718D6A}"/>
              </a:ext>
            </a:extLst>
          </p:cNvPr>
          <p:cNvPicPr>
            <a:picLocks noChangeAspect="1"/>
          </p:cNvPicPr>
          <p:nvPr/>
        </p:nvPicPr>
        <p:blipFill>
          <a:blip r:embed="rId2"/>
          <a:srcRect l="33560" r="28240"/>
          <a:stretch/>
        </p:blipFill>
        <p:spPr>
          <a:xfrm>
            <a:off x="20" y="1"/>
            <a:ext cx="4657325" cy="6857999"/>
          </a:xfrm>
          <a:prstGeom prst="rect">
            <a:avLst/>
          </a:prstGeom>
        </p:spPr>
      </p:pic>
      <p:cxnSp>
        <p:nvCxnSpPr>
          <p:cNvPr id="17" name="Straight Connector 16">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24243" y="6087110"/>
            <a:ext cx="6400999"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8988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810AAC-2F79-F295-2A6D-0B1D14A3B98E}"/>
              </a:ext>
            </a:extLst>
          </p:cNvPr>
          <p:cNvSpPr>
            <a:spLocks noGrp="1"/>
          </p:cNvSpPr>
          <p:nvPr>
            <p:ph type="title"/>
          </p:nvPr>
        </p:nvSpPr>
        <p:spPr>
          <a:xfrm>
            <a:off x="7287479" y="184984"/>
            <a:ext cx="4133560" cy="618237"/>
          </a:xfrm>
        </p:spPr>
        <p:txBody>
          <a:bodyPr>
            <a:normAutofit fontScale="90000"/>
          </a:bodyPr>
          <a:lstStyle/>
          <a:p>
            <a:pPr>
              <a:lnSpc>
                <a:spcPct val="90000"/>
              </a:lnSpc>
            </a:pPr>
            <a:r>
              <a:rPr lang="en-US" dirty="0"/>
              <a:t>EDA</a:t>
            </a:r>
            <a:br>
              <a:rPr lang="en-US" dirty="0"/>
            </a:br>
            <a:endParaRPr lang="en-US" dirty="0"/>
          </a:p>
        </p:txBody>
      </p:sp>
      <p:sp>
        <p:nvSpPr>
          <p:cNvPr id="11" name="Content Placeholder 10">
            <a:extLst>
              <a:ext uri="{FF2B5EF4-FFF2-40B4-BE49-F238E27FC236}">
                <a16:creationId xmlns:a16="http://schemas.microsoft.com/office/drawing/2014/main" id="{D49289DE-3F5C-21F1-5B51-8501E32CBC69}"/>
              </a:ext>
            </a:extLst>
          </p:cNvPr>
          <p:cNvSpPr>
            <a:spLocks noGrp="1"/>
          </p:cNvSpPr>
          <p:nvPr>
            <p:ph idx="1"/>
          </p:nvPr>
        </p:nvSpPr>
        <p:spPr>
          <a:xfrm>
            <a:off x="7471808" y="2622725"/>
            <a:ext cx="4133560" cy="3601806"/>
          </a:xfrm>
        </p:spPr>
        <p:txBody>
          <a:bodyPr>
            <a:normAutofit/>
          </a:bodyPr>
          <a:lstStyle/>
          <a:p>
            <a:pPr>
              <a:lnSpc>
                <a:spcPct val="90000"/>
              </a:lnSpc>
            </a:pPr>
            <a:r>
              <a:rPr lang="en-US" dirty="0"/>
              <a:t>As temperature influences evaporation rates hence, it can affect the precipitation rates, which can eventually affect climate. </a:t>
            </a:r>
          </a:p>
          <a:p>
            <a:pPr>
              <a:lnSpc>
                <a:spcPct val="90000"/>
              </a:lnSpc>
            </a:pPr>
            <a:r>
              <a:rPr lang="en-US" dirty="0"/>
              <a:t>Sunny hot days often result due to increasing ground level ozone concentrations. </a:t>
            </a:r>
          </a:p>
        </p:txBody>
      </p:sp>
      <p:pic>
        <p:nvPicPr>
          <p:cNvPr id="9" name="Picture 8" descr="A screenshot of a computer screen&#10;&#10;Description automatically generated">
            <a:extLst>
              <a:ext uri="{FF2B5EF4-FFF2-40B4-BE49-F238E27FC236}">
                <a16:creationId xmlns:a16="http://schemas.microsoft.com/office/drawing/2014/main" id="{F736FA01-D8FA-42B0-86A2-067AAA0793A8}"/>
              </a:ext>
            </a:extLst>
          </p:cNvPr>
          <p:cNvPicPr>
            <a:picLocks noChangeAspect="1"/>
          </p:cNvPicPr>
          <p:nvPr/>
        </p:nvPicPr>
        <p:blipFill>
          <a:blip r:embed="rId2"/>
          <a:srcRect l="19042" t="28207" r="28548" b="12771"/>
          <a:stretch/>
        </p:blipFill>
        <p:spPr>
          <a:xfrm>
            <a:off x="384998" y="4230477"/>
            <a:ext cx="6543120" cy="2588636"/>
          </a:xfrm>
          <a:prstGeom prst="rect">
            <a:avLst/>
          </a:prstGeom>
        </p:spPr>
      </p:pic>
      <p:grpSp>
        <p:nvGrpSpPr>
          <p:cNvPr id="42" name="Group 41">
            <a:extLst>
              <a:ext uri="{FF2B5EF4-FFF2-40B4-BE49-F238E27FC236}">
                <a16:creationId xmlns:a16="http://schemas.microsoft.com/office/drawing/2014/main" id="{0D40C408-1C95-CC45-87A7-61CE8B1F936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43" name="Freeform 22">
              <a:extLst>
                <a:ext uri="{FF2B5EF4-FFF2-40B4-BE49-F238E27FC236}">
                  <a16:creationId xmlns:a16="http://schemas.microsoft.com/office/drawing/2014/main" id="{064C34AA-742A-4849-8CD3-EBD627656C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24">
              <a:extLst>
                <a:ext uri="{FF2B5EF4-FFF2-40B4-BE49-F238E27FC236}">
                  <a16:creationId xmlns:a16="http://schemas.microsoft.com/office/drawing/2014/main" id="{EC6ED33D-9A7B-5247-BA45-456AE5F3B4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26">
              <a:extLst>
                <a:ext uri="{FF2B5EF4-FFF2-40B4-BE49-F238E27FC236}">
                  <a16:creationId xmlns:a16="http://schemas.microsoft.com/office/drawing/2014/main" id="{143DF02F-6797-8A48-8141-360A16A57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27">
              <a:extLst>
                <a:ext uri="{FF2B5EF4-FFF2-40B4-BE49-F238E27FC236}">
                  <a16:creationId xmlns:a16="http://schemas.microsoft.com/office/drawing/2014/main" id="{FDD14875-9EDB-984E-9EDE-3C3A422D96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48" name="Straight Connector 47">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93279" y="6087110"/>
            <a:ext cx="413356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48AAAA48-BEB5-649E-3258-7BEFE8B0EDB1}"/>
              </a:ext>
            </a:extLst>
          </p:cNvPr>
          <p:cNvSpPr txBox="1"/>
          <p:nvPr/>
        </p:nvSpPr>
        <p:spPr>
          <a:xfrm>
            <a:off x="7219900" y="1145823"/>
            <a:ext cx="3677825" cy="1200329"/>
          </a:xfrm>
          <a:prstGeom prst="rect">
            <a:avLst/>
          </a:prstGeom>
          <a:noFill/>
        </p:spPr>
        <p:txBody>
          <a:bodyPr wrap="square" rtlCol="0">
            <a:spAutoFit/>
          </a:bodyPr>
          <a:lstStyle/>
          <a:p>
            <a:r>
              <a:rPr lang="en-US" dirty="0"/>
              <a:t>Following key factors are responsible for climate change: temperature, precipitation, ozone quality. </a:t>
            </a:r>
          </a:p>
        </p:txBody>
      </p:sp>
      <p:pic>
        <p:nvPicPr>
          <p:cNvPr id="13" name="Picture 12" descr="A screenshot of a computer&#10;&#10;Description automatically generated">
            <a:extLst>
              <a:ext uri="{FF2B5EF4-FFF2-40B4-BE49-F238E27FC236}">
                <a16:creationId xmlns:a16="http://schemas.microsoft.com/office/drawing/2014/main" id="{7FC35279-76C1-6187-675B-945A194C133A}"/>
              </a:ext>
            </a:extLst>
          </p:cNvPr>
          <p:cNvPicPr>
            <a:picLocks noChangeAspect="1"/>
          </p:cNvPicPr>
          <p:nvPr/>
        </p:nvPicPr>
        <p:blipFill>
          <a:blip r:embed="rId3"/>
          <a:srcRect l="5149" t="25765" r="1038" b="22709"/>
          <a:stretch/>
        </p:blipFill>
        <p:spPr>
          <a:xfrm>
            <a:off x="432810" y="281449"/>
            <a:ext cx="6268037" cy="3949028"/>
          </a:xfrm>
          <a:prstGeom prst="rect">
            <a:avLst/>
          </a:prstGeom>
        </p:spPr>
      </p:pic>
    </p:spTree>
    <p:extLst>
      <p:ext uri="{BB962C8B-B14F-4D97-AF65-F5344CB8AC3E}">
        <p14:creationId xmlns:p14="http://schemas.microsoft.com/office/powerpoint/2010/main" val="3745846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0" name="Rectangle 99">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AE6F03-2522-43EF-7D26-41477E6AA701}"/>
              </a:ext>
            </a:extLst>
          </p:cNvPr>
          <p:cNvSpPr>
            <a:spLocks noGrp="1"/>
          </p:cNvSpPr>
          <p:nvPr>
            <p:ph type="title"/>
          </p:nvPr>
        </p:nvSpPr>
        <p:spPr>
          <a:xfrm>
            <a:off x="565151" y="770890"/>
            <a:ext cx="4133559" cy="1268984"/>
          </a:xfrm>
        </p:spPr>
        <p:txBody>
          <a:bodyPr vert="horz" lIns="91440" tIns="45720" rIns="91440" bIns="45720" rtlCol="0">
            <a:normAutofit/>
          </a:bodyPr>
          <a:lstStyle/>
          <a:p>
            <a:r>
              <a:rPr lang="en-US" sz="3700"/>
              <a:t>Temperature across countries. </a:t>
            </a:r>
          </a:p>
        </p:txBody>
      </p:sp>
      <p:sp>
        <p:nvSpPr>
          <p:cNvPr id="9" name="Content Placeholder 8">
            <a:extLst>
              <a:ext uri="{FF2B5EF4-FFF2-40B4-BE49-F238E27FC236}">
                <a16:creationId xmlns:a16="http://schemas.microsoft.com/office/drawing/2014/main" id="{5A0FF9F8-AD80-B3C8-AD28-53FA7F664C54}"/>
              </a:ext>
            </a:extLst>
          </p:cNvPr>
          <p:cNvSpPr>
            <a:spLocks noGrp="1"/>
          </p:cNvSpPr>
          <p:nvPr>
            <p:ph idx="1"/>
          </p:nvPr>
        </p:nvSpPr>
        <p:spPr>
          <a:xfrm>
            <a:off x="551445" y="3187986"/>
            <a:ext cx="4133559" cy="1489449"/>
          </a:xfrm>
        </p:spPr>
        <p:txBody>
          <a:bodyPr vert="horz" lIns="91440" tIns="45720" rIns="91440" bIns="45720" rtlCol="0">
            <a:normAutofit lnSpcReduction="10000"/>
          </a:bodyPr>
          <a:lstStyle/>
          <a:p>
            <a:pPr marL="0" indent="0">
              <a:buNone/>
            </a:pPr>
            <a:r>
              <a:rPr lang="en-US" dirty="0"/>
              <a:t>It shows how all the factors have impacted the temperature differently across countries. </a:t>
            </a:r>
          </a:p>
        </p:txBody>
      </p:sp>
      <p:pic>
        <p:nvPicPr>
          <p:cNvPr id="5" name="Content Placeholder 4" descr="A map of the world with red squares&#10;&#10;Description automatically generated">
            <a:extLst>
              <a:ext uri="{FF2B5EF4-FFF2-40B4-BE49-F238E27FC236}">
                <a16:creationId xmlns:a16="http://schemas.microsoft.com/office/drawing/2014/main" id="{7B624E3B-5D1F-4A66-C4BE-2A9FC6872154}"/>
              </a:ext>
            </a:extLst>
          </p:cNvPr>
          <p:cNvPicPr>
            <a:picLocks noChangeAspect="1"/>
          </p:cNvPicPr>
          <p:nvPr/>
        </p:nvPicPr>
        <p:blipFill>
          <a:blip r:embed="rId2"/>
          <a:stretch>
            <a:fillRect/>
          </a:stretch>
        </p:blipFill>
        <p:spPr>
          <a:xfrm>
            <a:off x="4864225" y="770889"/>
            <a:ext cx="6430513" cy="5090083"/>
          </a:xfrm>
          <a:prstGeom prst="rect">
            <a:avLst/>
          </a:prstGeom>
        </p:spPr>
      </p:pic>
      <p:grpSp>
        <p:nvGrpSpPr>
          <p:cNvPr id="102" name="Group 101">
            <a:extLst>
              <a:ext uri="{FF2B5EF4-FFF2-40B4-BE49-F238E27FC236}">
                <a16:creationId xmlns:a16="http://schemas.microsoft.com/office/drawing/2014/main" id="{1B5E71B3-7269-894E-A00B-31D341365F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03" name="Freeform 85">
              <a:extLst>
                <a:ext uri="{FF2B5EF4-FFF2-40B4-BE49-F238E27FC236}">
                  <a16:creationId xmlns:a16="http://schemas.microsoft.com/office/drawing/2014/main" id="{FFFA3A20-1539-CC4A-9BE1-7415FE5A98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4" name="Freeform 87">
              <a:extLst>
                <a:ext uri="{FF2B5EF4-FFF2-40B4-BE49-F238E27FC236}">
                  <a16:creationId xmlns:a16="http://schemas.microsoft.com/office/drawing/2014/main" id="{44EBCCFB-8EAB-2442-8E02-293F08D50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5" name="Freeform 89">
              <a:extLst>
                <a:ext uri="{FF2B5EF4-FFF2-40B4-BE49-F238E27FC236}">
                  <a16:creationId xmlns:a16="http://schemas.microsoft.com/office/drawing/2014/main" id="{AFD14830-CC36-D64E-8173-398042563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6" name="Freeform 97">
              <a:extLst>
                <a:ext uri="{FF2B5EF4-FFF2-40B4-BE49-F238E27FC236}">
                  <a16:creationId xmlns:a16="http://schemas.microsoft.com/office/drawing/2014/main" id="{FAA40AB8-EB6E-A44D-B3CA-7D25B64F5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108" name="Straight Connector 107">
            <a:extLst>
              <a:ext uri="{FF2B5EF4-FFF2-40B4-BE49-F238E27FC236}">
                <a16:creationId xmlns:a16="http://schemas.microsoft.com/office/drawing/2014/main" id="{A0A01F17-907D-3541-BBAF-A33828880DC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413356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755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2" name="Group 91">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93" name="Oval 92">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5"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6" name="Oval 95">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0"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Oval 100">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6"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7" name="Oval 106">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1"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2"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3"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4"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5"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6"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118" name="Straight Connector 117">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120" name="Rectangle 119">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5EDA9B-6F5E-1028-8671-E0A7476EE598}"/>
              </a:ext>
            </a:extLst>
          </p:cNvPr>
          <p:cNvSpPr>
            <a:spLocks noGrp="1"/>
          </p:cNvSpPr>
          <p:nvPr>
            <p:ph type="title"/>
          </p:nvPr>
        </p:nvSpPr>
        <p:spPr>
          <a:xfrm>
            <a:off x="0" y="77120"/>
            <a:ext cx="4134537" cy="1156770"/>
          </a:xfrm>
        </p:spPr>
        <p:txBody>
          <a:bodyPr vert="horz" lIns="91440" tIns="45720" rIns="91440" bIns="45720" rtlCol="0" anchor="t">
            <a:normAutofit fontScale="90000"/>
          </a:bodyPr>
          <a:lstStyle/>
          <a:p>
            <a:r>
              <a:rPr lang="en-US" sz="3600" dirty="0"/>
              <a:t>Correlation Matrix</a:t>
            </a:r>
            <a:br>
              <a:rPr lang="en-US" sz="5400" dirty="0"/>
            </a:br>
            <a:endParaRPr lang="en-US" sz="5400" dirty="0"/>
          </a:p>
        </p:txBody>
      </p:sp>
      <p:grpSp>
        <p:nvGrpSpPr>
          <p:cNvPr id="122" name="Group 121">
            <a:extLst>
              <a:ext uri="{FF2B5EF4-FFF2-40B4-BE49-F238E27FC236}">
                <a16:creationId xmlns:a16="http://schemas.microsoft.com/office/drawing/2014/main" id="{665B630C-8A26-BF40-AD00-AAAB3F8DFB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23" name="Freeform 85">
              <a:extLst>
                <a:ext uri="{FF2B5EF4-FFF2-40B4-BE49-F238E27FC236}">
                  <a16:creationId xmlns:a16="http://schemas.microsoft.com/office/drawing/2014/main" id="{47332152-49D9-5F42-9522-9424EDC706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4" name="Freeform 87">
              <a:extLst>
                <a:ext uri="{FF2B5EF4-FFF2-40B4-BE49-F238E27FC236}">
                  <a16:creationId xmlns:a16="http://schemas.microsoft.com/office/drawing/2014/main" id="{60C97C94-6942-C048-8F6F-55E05CBA1A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5" name="Freeform 89">
              <a:extLst>
                <a:ext uri="{FF2B5EF4-FFF2-40B4-BE49-F238E27FC236}">
                  <a16:creationId xmlns:a16="http://schemas.microsoft.com/office/drawing/2014/main" id="{BD92967A-BFB2-E441-AC07-5997DDDD57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6" name="Freeform 100">
              <a:extLst>
                <a:ext uri="{FF2B5EF4-FFF2-40B4-BE49-F238E27FC236}">
                  <a16:creationId xmlns:a16="http://schemas.microsoft.com/office/drawing/2014/main" id="{DC25488D-5181-EC40-A6AC-862FC3787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128" name="Straight Connector 127">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413453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F4963F8-2873-F050-8298-F85E7874F52F}"/>
              </a:ext>
            </a:extLst>
          </p:cNvPr>
          <p:cNvSpPr txBox="1"/>
          <p:nvPr/>
        </p:nvSpPr>
        <p:spPr>
          <a:xfrm>
            <a:off x="209320" y="1057619"/>
            <a:ext cx="3808817" cy="4401205"/>
          </a:xfrm>
          <a:prstGeom prst="rect">
            <a:avLst/>
          </a:prstGeom>
          <a:noFill/>
        </p:spPr>
        <p:txBody>
          <a:bodyPr wrap="square" rtlCol="0">
            <a:spAutoFit/>
          </a:bodyPr>
          <a:lstStyle/>
          <a:p>
            <a:pPr marL="285750" indent="-285750">
              <a:buFont typeface="Arial" panose="020B0604020202020204" pitchFamily="34" charset="0"/>
              <a:buChar char="•"/>
            </a:pPr>
            <a:r>
              <a:rPr lang="en-US" sz="2000" dirty="0"/>
              <a:t>UV index, is highly correlated with temperature </a:t>
            </a:r>
            <a:r>
              <a:rPr lang="en-US" sz="2000" dirty="0" err="1"/>
              <a:t>fahrenheit</a:t>
            </a:r>
            <a:r>
              <a:rPr lang="en-US" sz="2000" dirty="0"/>
              <a:t>.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Hence, governments and climate change organizations around the world should focus on controlling the factors that are responsible for UV index, so that temperature can be maintained, according the human friendly needs. </a:t>
            </a:r>
          </a:p>
        </p:txBody>
      </p:sp>
      <p:pic>
        <p:nvPicPr>
          <p:cNvPr id="8" name="Picture 7" descr="A screenshot of a computer screen&#10;&#10;Description automatically generated">
            <a:extLst>
              <a:ext uri="{FF2B5EF4-FFF2-40B4-BE49-F238E27FC236}">
                <a16:creationId xmlns:a16="http://schemas.microsoft.com/office/drawing/2014/main" id="{9556580A-6BA9-94BE-E6DA-FA55F876BCB5}"/>
              </a:ext>
            </a:extLst>
          </p:cNvPr>
          <p:cNvPicPr>
            <a:picLocks noChangeAspect="1"/>
          </p:cNvPicPr>
          <p:nvPr/>
        </p:nvPicPr>
        <p:blipFill>
          <a:blip r:embed="rId2"/>
          <a:stretch>
            <a:fillRect/>
          </a:stretch>
        </p:blipFill>
        <p:spPr>
          <a:xfrm>
            <a:off x="3872285" y="224502"/>
            <a:ext cx="8110395" cy="6425679"/>
          </a:xfrm>
          <a:prstGeom prst="rect">
            <a:avLst/>
          </a:prstGeom>
        </p:spPr>
      </p:pic>
    </p:spTree>
    <p:extLst>
      <p:ext uri="{BB962C8B-B14F-4D97-AF65-F5344CB8AC3E}">
        <p14:creationId xmlns:p14="http://schemas.microsoft.com/office/powerpoint/2010/main" val="2261668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13" name="Oval 12">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Oval 15">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Oval 20">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Oval 26">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38" name="Straight Connector 37">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40" name="Rectangle 39">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B4F853-CC97-87E4-50F1-8625191699F4}"/>
              </a:ext>
            </a:extLst>
          </p:cNvPr>
          <p:cNvSpPr>
            <a:spLocks noGrp="1"/>
          </p:cNvSpPr>
          <p:nvPr>
            <p:ph type="title"/>
          </p:nvPr>
        </p:nvSpPr>
        <p:spPr>
          <a:xfrm>
            <a:off x="435721" y="79447"/>
            <a:ext cx="5324858" cy="798625"/>
          </a:xfrm>
        </p:spPr>
        <p:txBody>
          <a:bodyPr vert="horz" lIns="91440" tIns="45720" rIns="91440" bIns="45720" rtlCol="0" anchor="t">
            <a:normAutofit fontScale="90000"/>
          </a:bodyPr>
          <a:lstStyle/>
          <a:p>
            <a:r>
              <a:rPr lang="en-US" sz="4800"/>
              <a:t>Model Comparison</a:t>
            </a:r>
          </a:p>
        </p:txBody>
      </p:sp>
      <p:grpSp>
        <p:nvGrpSpPr>
          <p:cNvPr id="42" name="Group 41">
            <a:extLst>
              <a:ext uri="{FF2B5EF4-FFF2-40B4-BE49-F238E27FC236}">
                <a16:creationId xmlns:a16="http://schemas.microsoft.com/office/drawing/2014/main" id="{BCFFF971-DAC9-F44B-9F22-4B030B6B61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43" name="Freeform 39">
              <a:extLst>
                <a:ext uri="{FF2B5EF4-FFF2-40B4-BE49-F238E27FC236}">
                  <a16:creationId xmlns:a16="http://schemas.microsoft.com/office/drawing/2014/main" id="{2E3E7145-2B02-8142-A82F-FFCA717D61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41">
              <a:extLst>
                <a:ext uri="{FF2B5EF4-FFF2-40B4-BE49-F238E27FC236}">
                  <a16:creationId xmlns:a16="http://schemas.microsoft.com/office/drawing/2014/main" id="{33EA453D-E925-4C4C-A1E9-D54E82602D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43">
              <a:extLst>
                <a:ext uri="{FF2B5EF4-FFF2-40B4-BE49-F238E27FC236}">
                  <a16:creationId xmlns:a16="http://schemas.microsoft.com/office/drawing/2014/main" id="{CBA4AF6C-8831-A34A-91A3-CC6ED3566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44">
              <a:extLst>
                <a:ext uri="{FF2B5EF4-FFF2-40B4-BE49-F238E27FC236}">
                  <a16:creationId xmlns:a16="http://schemas.microsoft.com/office/drawing/2014/main" id="{8B12A352-6C2B-B94E-82E0-45D881BB7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48" name="Straight Connector 47">
            <a:extLst>
              <a:ext uri="{FF2B5EF4-FFF2-40B4-BE49-F238E27FC236}">
                <a16:creationId xmlns:a16="http://schemas.microsoft.com/office/drawing/2014/main" id="{51D4F49C-5EE1-6C4F-858E-AE02CC2CD5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49" name="Content Placeholder 48" descr="A graph with blue and red lines&#10;&#10;Description automatically generated">
            <a:extLst>
              <a:ext uri="{FF2B5EF4-FFF2-40B4-BE49-F238E27FC236}">
                <a16:creationId xmlns:a16="http://schemas.microsoft.com/office/drawing/2014/main" id="{B4F189FB-B250-F604-B77E-0DA123FF85FE}"/>
              </a:ext>
            </a:extLst>
          </p:cNvPr>
          <p:cNvPicPr>
            <a:picLocks noGrp="1" noChangeAspect="1"/>
          </p:cNvPicPr>
          <p:nvPr>
            <p:ph idx="1"/>
          </p:nvPr>
        </p:nvPicPr>
        <p:blipFill>
          <a:blip r:embed="rId2"/>
          <a:stretch>
            <a:fillRect/>
          </a:stretch>
        </p:blipFill>
        <p:spPr>
          <a:xfrm>
            <a:off x="565151" y="1282537"/>
            <a:ext cx="7847912" cy="4492073"/>
          </a:xfrm>
        </p:spPr>
      </p:pic>
      <p:graphicFrame>
        <p:nvGraphicFramePr>
          <p:cNvPr id="3" name="Table 2">
            <a:extLst>
              <a:ext uri="{FF2B5EF4-FFF2-40B4-BE49-F238E27FC236}">
                <a16:creationId xmlns:a16="http://schemas.microsoft.com/office/drawing/2014/main" id="{EC88C9F8-E40D-0384-2C35-23040B42C3A4}"/>
              </a:ext>
            </a:extLst>
          </p:cNvPr>
          <p:cNvGraphicFramePr>
            <a:graphicFrameLocks noGrp="1"/>
          </p:cNvGraphicFramePr>
          <p:nvPr>
            <p:extLst>
              <p:ext uri="{D42A27DB-BD31-4B8C-83A1-F6EECF244321}">
                <p14:modId xmlns:p14="http://schemas.microsoft.com/office/powerpoint/2010/main" val="1471442539"/>
              </p:ext>
            </p:extLst>
          </p:nvPr>
        </p:nvGraphicFramePr>
        <p:xfrm>
          <a:off x="9106698" y="1375230"/>
          <a:ext cx="2516796" cy="4103214"/>
        </p:xfrm>
        <a:graphic>
          <a:graphicData uri="http://schemas.openxmlformats.org/drawingml/2006/table">
            <a:tbl>
              <a:tblPr>
                <a:tableStyleId>{5C22544A-7EE6-4342-B048-85BDC9FD1C3A}</a:tableStyleId>
              </a:tblPr>
              <a:tblGrid>
                <a:gridCol w="1308734">
                  <a:extLst>
                    <a:ext uri="{9D8B030D-6E8A-4147-A177-3AD203B41FA5}">
                      <a16:colId xmlns:a16="http://schemas.microsoft.com/office/drawing/2014/main" val="3449949926"/>
                    </a:ext>
                  </a:extLst>
                </a:gridCol>
                <a:gridCol w="1208062">
                  <a:extLst>
                    <a:ext uri="{9D8B030D-6E8A-4147-A177-3AD203B41FA5}">
                      <a16:colId xmlns:a16="http://schemas.microsoft.com/office/drawing/2014/main" val="1150494509"/>
                    </a:ext>
                  </a:extLst>
                </a:gridCol>
              </a:tblGrid>
              <a:tr h="683869">
                <a:tc>
                  <a:txBody>
                    <a:bodyPr/>
                    <a:lstStyle/>
                    <a:p>
                      <a:pPr algn="ctr" fontAlgn="b"/>
                      <a:r>
                        <a:rPr lang="en-US" sz="1800" b="1" u="none" strike="noStrike" dirty="0">
                          <a:effectLst/>
                        </a:rPr>
                        <a:t>Model</a:t>
                      </a:r>
                      <a:endParaRPr lang="en-US" sz="18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800" b="1" u="none" strike="noStrike" dirty="0">
                          <a:effectLst/>
                        </a:rPr>
                        <a:t>MSE</a:t>
                      </a:r>
                      <a:endParaRPr lang="en-US" sz="18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573992988"/>
                  </a:ext>
                </a:extLst>
              </a:tr>
              <a:tr h="683869">
                <a:tc>
                  <a:txBody>
                    <a:bodyPr/>
                    <a:lstStyle/>
                    <a:p>
                      <a:pPr algn="ctr" fontAlgn="b"/>
                      <a:r>
                        <a:rPr lang="en-US" sz="1800" u="none" strike="noStrike" dirty="0">
                          <a:effectLst/>
                        </a:rPr>
                        <a:t>ARIMA</a:t>
                      </a:r>
                      <a:endParaRPr lang="en-US" sz="18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800" u="none" strike="noStrike" dirty="0">
                          <a:effectLst/>
                        </a:rPr>
                        <a:t>6.3096</a:t>
                      </a:r>
                      <a:endParaRPr lang="en-US"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1663936"/>
                  </a:ext>
                </a:extLst>
              </a:tr>
              <a:tr h="683869">
                <a:tc>
                  <a:txBody>
                    <a:bodyPr/>
                    <a:lstStyle/>
                    <a:p>
                      <a:pPr algn="ctr" fontAlgn="b"/>
                      <a:r>
                        <a:rPr lang="en-US" sz="1800" u="none" strike="noStrike" dirty="0">
                          <a:effectLst/>
                        </a:rPr>
                        <a:t>SARIMA</a:t>
                      </a:r>
                      <a:endParaRPr lang="en-US" sz="18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800" u="none" strike="noStrike" dirty="0">
                          <a:effectLst/>
                        </a:rPr>
                        <a:t>21.1203</a:t>
                      </a:r>
                      <a:endParaRPr lang="en-US"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640208190"/>
                  </a:ext>
                </a:extLst>
              </a:tr>
              <a:tr h="683869">
                <a:tc>
                  <a:txBody>
                    <a:bodyPr/>
                    <a:lstStyle/>
                    <a:p>
                      <a:pPr algn="ctr" fontAlgn="b"/>
                      <a:r>
                        <a:rPr lang="en-US" sz="1800" u="none" strike="noStrike">
                          <a:effectLst/>
                        </a:rPr>
                        <a:t>CatBoost</a:t>
                      </a:r>
                      <a:endParaRPr lang="en-US" sz="18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800" u="none" strike="noStrike">
                          <a:effectLst/>
                        </a:rPr>
                        <a:t>9.9805</a:t>
                      </a:r>
                      <a:endParaRPr lang="en-US"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77432324"/>
                  </a:ext>
                </a:extLst>
              </a:tr>
              <a:tr h="683869">
                <a:tc>
                  <a:txBody>
                    <a:bodyPr/>
                    <a:lstStyle/>
                    <a:p>
                      <a:pPr algn="ctr" fontAlgn="b"/>
                      <a:r>
                        <a:rPr lang="en-US" sz="1800" u="none" strike="noStrike">
                          <a:effectLst/>
                        </a:rPr>
                        <a:t>LSTM</a:t>
                      </a:r>
                      <a:endParaRPr lang="en-US" sz="18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800" u="none" strike="noStrike">
                          <a:effectLst/>
                        </a:rPr>
                        <a:t>30.6157</a:t>
                      </a:r>
                      <a:endParaRPr lang="en-US"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269284573"/>
                  </a:ext>
                </a:extLst>
              </a:tr>
              <a:tr h="683869">
                <a:tc>
                  <a:txBody>
                    <a:bodyPr/>
                    <a:lstStyle/>
                    <a:p>
                      <a:pPr algn="ctr" fontAlgn="b"/>
                      <a:r>
                        <a:rPr lang="en-US" sz="1800" u="none" strike="noStrike">
                          <a:effectLst/>
                        </a:rPr>
                        <a:t>Ensemble </a:t>
                      </a:r>
                      <a:endParaRPr lang="en-US" sz="18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800" u="none" strike="noStrike" dirty="0">
                          <a:effectLst/>
                        </a:rPr>
                        <a:t>5.7055</a:t>
                      </a:r>
                      <a:endParaRPr lang="en-US"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29304454"/>
                  </a:ext>
                </a:extLst>
              </a:tr>
            </a:tbl>
          </a:graphicData>
        </a:graphic>
      </p:graphicFrame>
    </p:spTree>
    <p:extLst>
      <p:ext uri="{BB962C8B-B14F-4D97-AF65-F5344CB8AC3E}">
        <p14:creationId xmlns:p14="http://schemas.microsoft.com/office/powerpoint/2010/main" val="2724671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10424B-757A-A31F-06D9-4A5787421006}"/>
              </a:ext>
            </a:extLst>
          </p:cNvPr>
          <p:cNvSpPr>
            <a:spLocks noGrp="1"/>
          </p:cNvSpPr>
          <p:nvPr>
            <p:ph type="title"/>
          </p:nvPr>
        </p:nvSpPr>
        <p:spPr>
          <a:xfrm>
            <a:off x="565150" y="215352"/>
            <a:ext cx="6400999" cy="1268984"/>
          </a:xfrm>
        </p:spPr>
        <p:txBody>
          <a:bodyPr>
            <a:normAutofit/>
          </a:bodyPr>
          <a:lstStyle/>
          <a:p>
            <a:pPr>
              <a:lnSpc>
                <a:spcPct val="90000"/>
              </a:lnSpc>
            </a:pPr>
            <a:r>
              <a:rPr lang="en-US" sz="2800" dirty="0"/>
              <a:t>Forecasting model with exogenous features included.</a:t>
            </a:r>
            <a:br>
              <a:rPr lang="en-US" sz="2800" dirty="0"/>
            </a:br>
            <a:endParaRPr lang="en-US" sz="2800" dirty="0"/>
          </a:p>
        </p:txBody>
      </p:sp>
      <p:sp>
        <p:nvSpPr>
          <p:cNvPr id="3" name="Content Placeholder 2">
            <a:extLst>
              <a:ext uri="{FF2B5EF4-FFF2-40B4-BE49-F238E27FC236}">
                <a16:creationId xmlns:a16="http://schemas.microsoft.com/office/drawing/2014/main" id="{999FF09B-0AB8-F3E1-0C5E-EDDA4B78ABE4}"/>
              </a:ext>
            </a:extLst>
          </p:cNvPr>
          <p:cNvSpPr>
            <a:spLocks noGrp="1"/>
          </p:cNvSpPr>
          <p:nvPr>
            <p:ph idx="1"/>
          </p:nvPr>
        </p:nvSpPr>
        <p:spPr>
          <a:xfrm>
            <a:off x="565150" y="1120308"/>
            <a:ext cx="6400999" cy="1628208"/>
          </a:xfrm>
        </p:spPr>
        <p:txBody>
          <a:bodyPr>
            <a:normAutofit fontScale="92500" lnSpcReduction="20000"/>
          </a:bodyPr>
          <a:lstStyle/>
          <a:p>
            <a:r>
              <a:rPr lang="en-US" dirty="0"/>
              <a:t>Exogenous features are variables other than target variables (temperature) which are important outside the times series which can influence the climate. </a:t>
            </a:r>
          </a:p>
          <a:p>
            <a:r>
              <a:rPr lang="en-US" dirty="0"/>
              <a:t>RMSE= 2.97`F</a:t>
            </a:r>
          </a:p>
        </p:txBody>
      </p:sp>
      <p:grpSp>
        <p:nvGrpSpPr>
          <p:cNvPr id="14" name="Group 13">
            <a:extLst>
              <a:ext uri="{FF2B5EF4-FFF2-40B4-BE49-F238E27FC236}">
                <a16:creationId xmlns:a16="http://schemas.microsoft.com/office/drawing/2014/main" id="{1B5E71B3-7269-894E-A00B-31D341365F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5" name="Freeform 85">
              <a:extLst>
                <a:ext uri="{FF2B5EF4-FFF2-40B4-BE49-F238E27FC236}">
                  <a16:creationId xmlns:a16="http://schemas.microsoft.com/office/drawing/2014/main" id="{FFFA3A20-1539-CC4A-9BE1-7415FE5A98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87">
              <a:extLst>
                <a:ext uri="{FF2B5EF4-FFF2-40B4-BE49-F238E27FC236}">
                  <a16:creationId xmlns:a16="http://schemas.microsoft.com/office/drawing/2014/main" id="{44EBCCFB-8EAB-2442-8E02-293F08D50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89">
              <a:extLst>
                <a:ext uri="{FF2B5EF4-FFF2-40B4-BE49-F238E27FC236}">
                  <a16:creationId xmlns:a16="http://schemas.microsoft.com/office/drawing/2014/main" id="{AFD14830-CC36-D64E-8173-398042563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97">
              <a:extLst>
                <a:ext uri="{FF2B5EF4-FFF2-40B4-BE49-F238E27FC236}">
                  <a16:creationId xmlns:a16="http://schemas.microsoft.com/office/drawing/2014/main" id="{FAA40AB8-EB6E-A44D-B3CA-7D25B64F5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20" name="Straight Connector 19">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640437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7" name="Picture 6" descr="A screenshot of a computer&#10;&#10;Description automatically generated">
            <a:extLst>
              <a:ext uri="{FF2B5EF4-FFF2-40B4-BE49-F238E27FC236}">
                <a16:creationId xmlns:a16="http://schemas.microsoft.com/office/drawing/2014/main" id="{06C1F734-6E03-01EF-0FA1-3B95B9BA4A51}"/>
              </a:ext>
            </a:extLst>
          </p:cNvPr>
          <p:cNvPicPr>
            <a:picLocks noChangeAspect="1"/>
          </p:cNvPicPr>
          <p:nvPr/>
        </p:nvPicPr>
        <p:blipFill>
          <a:blip r:embed="rId2"/>
          <a:srcRect l="1799" t="20540" r="1350" b="16984"/>
          <a:stretch/>
        </p:blipFill>
        <p:spPr>
          <a:xfrm>
            <a:off x="-1" y="3124985"/>
            <a:ext cx="12028713" cy="3492074"/>
          </a:xfrm>
          <a:prstGeom prst="rect">
            <a:avLst/>
          </a:prstGeom>
        </p:spPr>
      </p:pic>
      <p:sp>
        <p:nvSpPr>
          <p:cNvPr id="8" name="TextBox 7">
            <a:extLst>
              <a:ext uri="{FF2B5EF4-FFF2-40B4-BE49-F238E27FC236}">
                <a16:creationId xmlns:a16="http://schemas.microsoft.com/office/drawing/2014/main" id="{E8A0DAF5-6A31-C374-71A3-D21C00614B6A}"/>
              </a:ext>
            </a:extLst>
          </p:cNvPr>
          <p:cNvSpPr txBox="1"/>
          <p:nvPr/>
        </p:nvSpPr>
        <p:spPr>
          <a:xfrm>
            <a:off x="7263468" y="1227992"/>
            <a:ext cx="4564313" cy="769441"/>
          </a:xfrm>
          <a:prstGeom prst="rect">
            <a:avLst/>
          </a:prstGeom>
          <a:noFill/>
        </p:spPr>
        <p:txBody>
          <a:bodyPr wrap="square" rtlCol="0">
            <a:spAutoFit/>
          </a:bodyPr>
          <a:lstStyle/>
          <a:p>
            <a:pPr marL="285750" indent="-285750">
              <a:buFont typeface="Arial" panose="020B0604020202020204" pitchFamily="34" charset="0"/>
              <a:buChar char="•"/>
            </a:pPr>
            <a:r>
              <a:rPr lang="en-US" sz="2200" dirty="0"/>
              <a:t>With SARIMX, predictions with 95% confidence interval. </a:t>
            </a:r>
          </a:p>
        </p:txBody>
      </p:sp>
    </p:spTree>
    <p:extLst>
      <p:ext uri="{BB962C8B-B14F-4D97-AF65-F5344CB8AC3E}">
        <p14:creationId xmlns:p14="http://schemas.microsoft.com/office/powerpoint/2010/main" val="3182734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4E6DB-B422-6F6D-A256-525486C05278}"/>
              </a:ext>
            </a:extLst>
          </p:cNvPr>
          <p:cNvSpPr>
            <a:spLocks noGrp="1"/>
          </p:cNvSpPr>
          <p:nvPr>
            <p:ph type="title"/>
          </p:nvPr>
        </p:nvSpPr>
        <p:spPr>
          <a:xfrm>
            <a:off x="486048" y="170762"/>
            <a:ext cx="10795224" cy="1268984"/>
          </a:xfrm>
        </p:spPr>
        <p:txBody>
          <a:bodyPr>
            <a:normAutofit fontScale="90000"/>
          </a:bodyPr>
          <a:lstStyle/>
          <a:p>
            <a:r>
              <a:rPr lang="en-US" dirty="0" err="1"/>
              <a:t>CatBoost</a:t>
            </a:r>
            <a:r>
              <a:rPr lang="en-US" dirty="0"/>
              <a:t> Regression and Feature Importance</a:t>
            </a:r>
          </a:p>
        </p:txBody>
      </p:sp>
      <p:sp>
        <p:nvSpPr>
          <p:cNvPr id="7" name="TextBox 6">
            <a:extLst>
              <a:ext uri="{FF2B5EF4-FFF2-40B4-BE49-F238E27FC236}">
                <a16:creationId xmlns:a16="http://schemas.microsoft.com/office/drawing/2014/main" id="{CCCDAE16-8BDA-71D8-D783-B86D1DE71BD9}"/>
              </a:ext>
            </a:extLst>
          </p:cNvPr>
          <p:cNvSpPr txBox="1"/>
          <p:nvPr/>
        </p:nvSpPr>
        <p:spPr>
          <a:xfrm>
            <a:off x="341523" y="1685580"/>
            <a:ext cx="3933022" cy="3108543"/>
          </a:xfrm>
          <a:prstGeom prst="rect">
            <a:avLst/>
          </a:prstGeom>
          <a:noFill/>
        </p:spPr>
        <p:txBody>
          <a:bodyPr wrap="square" rtlCol="0">
            <a:spAutoFit/>
          </a:bodyPr>
          <a:lstStyle/>
          <a:p>
            <a:r>
              <a:rPr lang="en-US" sz="2800" dirty="0" err="1"/>
              <a:t>UV_index</a:t>
            </a:r>
            <a:r>
              <a:rPr lang="en-US" sz="2800" dirty="0"/>
              <a:t> and </a:t>
            </a:r>
            <a:r>
              <a:rPr lang="en-US" sz="2800" dirty="0" err="1"/>
              <a:t>air_quality_carbon_monoxide</a:t>
            </a:r>
            <a:r>
              <a:rPr lang="en-US" sz="2800" dirty="0"/>
              <a:t> are most significant features that contribute in temperature in Fahrenheit.  </a:t>
            </a:r>
          </a:p>
        </p:txBody>
      </p:sp>
      <p:pic>
        <p:nvPicPr>
          <p:cNvPr id="13" name="Content Placeholder 12" descr="A screenshot of a computer&#10;&#10;Description automatically generated">
            <a:extLst>
              <a:ext uri="{FF2B5EF4-FFF2-40B4-BE49-F238E27FC236}">
                <a16:creationId xmlns:a16="http://schemas.microsoft.com/office/drawing/2014/main" id="{A8C54547-FF12-A499-8D33-5E139FD470D2}"/>
              </a:ext>
            </a:extLst>
          </p:cNvPr>
          <p:cNvPicPr>
            <a:picLocks noGrp="1" noChangeAspect="1"/>
          </p:cNvPicPr>
          <p:nvPr>
            <p:ph idx="1"/>
          </p:nvPr>
        </p:nvPicPr>
        <p:blipFill>
          <a:blip r:embed="rId2"/>
          <a:srcRect l="4580" t="19588" r="32867" b="21356"/>
          <a:stretch/>
        </p:blipFill>
        <p:spPr>
          <a:xfrm>
            <a:off x="4461831" y="925417"/>
            <a:ext cx="7557571" cy="5464366"/>
          </a:xfrm>
        </p:spPr>
      </p:pic>
    </p:spTree>
    <p:extLst>
      <p:ext uri="{BB962C8B-B14F-4D97-AF65-F5344CB8AC3E}">
        <p14:creationId xmlns:p14="http://schemas.microsoft.com/office/powerpoint/2010/main" val="2875595383"/>
      </p:ext>
    </p:extLst>
  </p:cSld>
  <p:clrMapOvr>
    <a:masterClrMapping/>
  </p:clrMapOvr>
</p:sld>
</file>

<file path=ppt/theme/theme1.xml><?xml version="1.0" encoding="utf-8"?>
<a:theme xmlns:a="http://schemas.openxmlformats.org/drawingml/2006/main" name="PunchcardVTI">
  <a:themeElements>
    <a:clrScheme name="AnalogousFromRegularSeedRightStep">
      <a:dk1>
        <a:srgbClr val="000000"/>
      </a:dk1>
      <a:lt1>
        <a:srgbClr val="FFFFFF"/>
      </a:lt1>
      <a:dk2>
        <a:srgbClr val="21331D"/>
      </a:dk2>
      <a:lt2>
        <a:srgbClr val="E2E5E8"/>
      </a:lt2>
      <a:accent1>
        <a:srgbClr val="E68D25"/>
      </a:accent1>
      <a:accent2>
        <a:srgbClr val="ABA413"/>
      </a:accent2>
      <a:accent3>
        <a:srgbClr val="7BB120"/>
      </a:accent3>
      <a:accent4>
        <a:srgbClr val="37B814"/>
      </a:accent4>
      <a:accent5>
        <a:srgbClr val="21BA41"/>
      </a:accent5>
      <a:accent6>
        <a:srgbClr val="14B87A"/>
      </a:accent6>
      <a:hlink>
        <a:srgbClr val="3F7ABF"/>
      </a:hlink>
      <a:folHlink>
        <a:srgbClr val="7F7F7F"/>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docMetadata/LabelInfo.xml><?xml version="1.0" encoding="utf-8"?>
<clbl:labelList xmlns:clbl="http://schemas.microsoft.com/office/2020/mipLabelMetadata">
  <clbl:label id="{37f4b8a2-ad4f-41b5-9a91-284d2cc38f56}" enabled="1" method="Standard" siteId="{70de1992-07c6-480f-a318-a1afcba03983}" contentBits="0" removed="0"/>
</clbl:labelList>
</file>

<file path=docProps/app.xml><?xml version="1.0" encoding="utf-8"?>
<Properties xmlns="http://schemas.openxmlformats.org/officeDocument/2006/extended-properties" xmlns:vt="http://schemas.openxmlformats.org/officeDocument/2006/docPropsVTypes">
  <TotalTime>279</TotalTime>
  <Words>420</Words>
  <Application>Microsoft Macintosh PowerPoint</Application>
  <PresentationFormat>Widescreen</PresentationFormat>
  <Paragraphs>43</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-apple-system</vt:lpstr>
      <vt:lpstr>Arial</vt:lpstr>
      <vt:lpstr>Calibri</vt:lpstr>
      <vt:lpstr>Neue Haas Grotesk Text Pro</vt:lpstr>
      <vt:lpstr>Raleway</vt:lpstr>
      <vt:lpstr>PunchcardVTI</vt:lpstr>
      <vt:lpstr>Weather Trend Forecasting</vt:lpstr>
      <vt:lpstr>PM Accelerator Mission</vt:lpstr>
      <vt:lpstr>Data cleaning and preprocessing </vt:lpstr>
      <vt:lpstr>EDA </vt:lpstr>
      <vt:lpstr>Temperature across countries. </vt:lpstr>
      <vt:lpstr>Correlation Matrix </vt:lpstr>
      <vt:lpstr>Model Comparison</vt:lpstr>
      <vt:lpstr>Forecasting model with exogenous features included. </vt:lpstr>
      <vt:lpstr>CatBoost Regression and Feature Importance</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PANASALA, UTTAM KUMAR</dc:creator>
  <cp:lastModifiedBy>PANASALA, UTTAM KUMAR</cp:lastModifiedBy>
  <cp:revision>5</cp:revision>
  <dcterms:created xsi:type="dcterms:W3CDTF">2025-01-21T22:25:00Z</dcterms:created>
  <dcterms:modified xsi:type="dcterms:W3CDTF">2025-01-23T23:37:37Z</dcterms:modified>
</cp:coreProperties>
</file>

<file path=docProps/thumbnail.jpeg>
</file>